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50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ef09d0dc08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g3ef09d0dc08_2_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g3ef09d0dc08_2_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ef09d0dc08_2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3ef09d0dc08_2_29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Dos 196 riscos altos/extremos, 159 (81,1%) são operacionais — refletindo desafios estruturais de pessoal, infraestrutura e tecnologia. Riscos legais somam 23 (11,7%), financeiros 12 (6,1%) e de integridade apenas 2 (1,0%).</a:t>
            </a:r>
            <a:endParaRPr/>
          </a:p>
        </p:txBody>
      </p:sp>
      <p:sp>
        <p:nvSpPr>
          <p:cNvPr id="357" name="Google Shape;357;g3ef09d0dc08_2_29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ef09d0dc08_2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g3ef09d0dc08_2_32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ProACE concentra o maior volume (38 riscos), seguida por SIBi (28) e ProPQ (26) — unidades intensivas em assistência estudantil, infraestrutura tecnológica e gestão de convênios. Juntas com PU-SO e PU-São Carlos, essas cinco macrounidades somam cerca de 61% dos riscos críticos.</a:t>
            </a:r>
            <a:endParaRPr/>
          </a:p>
        </p:txBody>
      </p:sp>
      <p:sp>
        <p:nvSpPr>
          <p:cNvPr id="383" name="Google Shape;383;g3ef09d0dc08_2_32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f09d0dc08_2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3ef09d0dc08_2_35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riscos operacionais são, de longe, a maior categoria (81,1%). ProACE, SIBi e ProPQ concentram os casos mais críticos, ligados a pessoal, infraestrutura tecnológica e gestão de convênios.</a:t>
            </a:r>
            <a:endParaRPr/>
          </a:p>
        </p:txBody>
      </p:sp>
      <p:sp>
        <p:nvSpPr>
          <p:cNvPr id="418" name="Google Shape;418;g3ef09d0dc08_2_35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f09d0dc08_2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g3ef09d0dc08_2_384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Todos os 23 riscos legais são extremos. A maior exposição está em ProACE, ProPQ e ProAd, ligada a licenças e regularizações que, se não renovadas, podem levar à interdição de unidades.</a:t>
            </a:r>
            <a:endParaRPr/>
          </a:p>
        </p:txBody>
      </p:sp>
      <p:sp>
        <p:nvSpPr>
          <p:cNvPr id="448" name="Google Shape;448;g3ef09d0dc08_2_384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ef09d0dc08_2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g3ef09d0dc08_2_41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12 riscos financeiros, todos extremos, concentram-se sobretudo em ProACE, refletindo a dependência do PNAES. Sua mitigação depende fortemente de recomposição orçamentária federal.</a:t>
            </a:r>
            <a:endParaRPr/>
          </a:p>
        </p:txBody>
      </p:sp>
      <p:sp>
        <p:nvSpPr>
          <p:cNvPr id="478" name="Google Shape;478;g3ef09d0dc08_2_41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ef09d0dc08_2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3" name="Google Shape;503;g3ef09d0dc08_2_43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dois riscos de integridade, ambos extremos, envolvem o monitoramento de prazos junto a órgãos de controle (GR) e a conformidade com a LGPD (ProPlan). O tratamento é conduzido pelo DIRC em articulação com a CGU, no âmbito da Fase 3 do Plano de Integridade.</a:t>
            </a:r>
            <a:endParaRPr/>
          </a:p>
        </p:txBody>
      </p:sp>
      <p:sp>
        <p:nvSpPr>
          <p:cNvPr id="504" name="Google Shape;504;g3ef09d0dc08_2_43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f09d0dc08_2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Google Shape;535;g3ef09d0dc08_2_469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estágio de maturidade institucional é avaliado como básico. Diante disso, recomenda-se ao CGIRC a aceitação gerencial de parte dos riscos operacionais estruturais — sem deixar de monitorá-los — enquanto se intensifica o diálogo com MEC, MGI e MPO.</a:t>
            </a:r>
            <a:endParaRPr/>
          </a:p>
        </p:txBody>
      </p:sp>
      <p:sp>
        <p:nvSpPr>
          <p:cNvPr id="536" name="Google Shape;536;g3ef09d0dc08_2_469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ef09d0dc08_2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g3ef09d0dc08_2_48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g3ef09d0dc08_2_48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f09d0dc08_2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3ef09d0dc08_2_2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3ef09d0dc08_2_2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f09d0dc08_2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3ef09d0dc08_2_6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3ef09d0dc08_2_6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f09d0dc08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3ef09d0dc08_2_8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3ef09d0dc08_2_8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f09d0dc08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3ef09d0dc08_2_11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ef09d0dc08_2_11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f09d0dc08_2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ef09d0dc08_2_15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ef09d0dc08_2_15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f09d0dc08_2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ef09d0dc08_2_18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ef09d0dc08_2_18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ef09d0dc08_2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3ef09d0dc08_2_22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ef09d0dc08_2_22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ef09d0dc08_2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3ef09d0dc08_2_25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32 macrounidades administrativas enviaram suas planilhas — 100% de participação. Do total de 867 riscos mapeados, a maioria é de criticidade média (48,1%) ou baixa (29,3%), dentro do apetite a risco. Os 196 riscos altos e extremos (22,6%) são o foco deste relatório e do tratamento formal pelo CGIRC.</a:t>
            </a:r>
            <a:endParaRPr/>
          </a:p>
        </p:txBody>
      </p:sp>
      <p:sp>
        <p:nvSpPr>
          <p:cNvPr id="313" name="Google Shape;313;g3ef09d0dc08_2_25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www.ensinobasico.com/blogue/2114-dizer-39-se-faz-favor-39-e-39-obrigado-39-caiu-em-desuso" TargetMode="Externa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519526" y="196178"/>
            <a:ext cx="78867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900" b="1" i="0" u="none" strike="noStrike" cap="none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 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5"/>
          <p:cNvSpPr/>
          <p:nvPr/>
        </p:nvSpPr>
        <p:spPr>
          <a:xfrm>
            <a:off x="421241" y="550486"/>
            <a:ext cx="651510" cy="651510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5" descr="/home/claude/risco_pptx/icons/icon_universit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749" y="704153"/>
            <a:ext cx="299695" cy="2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/>
          <p:nvPr/>
        </p:nvSpPr>
        <p:spPr>
          <a:xfrm>
            <a:off x="480060" y="1237502"/>
            <a:ext cx="7818120" cy="13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mbria"/>
              <a:buNone/>
            </a:pPr>
            <a:r>
              <a:rPr lang="pt-BR" sz="3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Relatório do Plano de Gestão de Riscos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519526" y="2250911"/>
            <a:ext cx="2282549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D9A441"/>
                </a:solidFill>
                <a:latin typeface="Cambria"/>
                <a:ea typeface="Cambria"/>
                <a:cs typeface="Cambria"/>
                <a:sym typeface="Cambria"/>
              </a:rPr>
              <a:t>2025 – 2028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5"/>
          <p:cNvSpPr/>
          <p:nvPr/>
        </p:nvSpPr>
        <p:spPr>
          <a:xfrm>
            <a:off x="4301130" y="2161249"/>
            <a:ext cx="3637328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Acompanhamento do período: agosto/2025 a junho/2026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11480" y="3806190"/>
            <a:ext cx="8318754" cy="1062990"/>
          </a:xfrm>
          <a:prstGeom prst="roundRect">
            <a:avLst>
              <a:gd name="adj" fmla="val 5161"/>
            </a:avLst>
          </a:prstGeom>
          <a:solidFill>
            <a:srgbClr val="23355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65151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65151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Ana Beatriz de Oliveira — 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Maria de Jesus Dutra dos Reis — Vice-Reitora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332613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ProPlan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332613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Luiz Eduardo Moschini — Pró-Reitor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Rogerio Fortunato Júnior — Pró-Reitor Adjunto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600075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600075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Felizardo Delgado — Administrador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411480" y="4924044"/>
            <a:ext cx="8318754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 dirty="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Comitê de Gestão de Integridade, Riscos e Controles  </a:t>
            </a:r>
            <a:r>
              <a:rPr lang="pt-BR" sz="80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•  Setembro/</a:t>
            </a:r>
            <a:r>
              <a:rPr lang="pt-BR" sz="800" dirty="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1355" y="704153"/>
            <a:ext cx="3372327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4183" y="525362"/>
            <a:ext cx="2786173" cy="529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4"/>
          <p:cNvSpPr/>
          <p:nvPr/>
        </p:nvSpPr>
        <p:spPr>
          <a:xfrm>
            <a:off x="546100" y="598043"/>
            <a:ext cx="777138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C55A11"/>
                </a:solidFill>
                <a:latin typeface="Cambria"/>
                <a:ea typeface="Cambria"/>
                <a:cs typeface="Cambria"/>
                <a:sym typeface="Cambria"/>
              </a:rPr>
              <a:t>196 Riscos Críticos: Predomínio do Operacional</a:t>
            </a:r>
            <a:endParaRPr sz="27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4"/>
          <p:cNvSpPr/>
          <p:nvPr/>
        </p:nvSpPr>
        <p:spPr>
          <a:xfrm>
            <a:off x="411480" y="147447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4"/>
          <p:cNvSpPr/>
          <p:nvPr/>
        </p:nvSpPr>
        <p:spPr>
          <a:xfrm>
            <a:off x="7198640" y="147269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159  •  81,1%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411480" y="222885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4"/>
          <p:cNvSpPr/>
          <p:nvPr/>
        </p:nvSpPr>
        <p:spPr>
          <a:xfrm>
            <a:off x="2318004" y="235915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4"/>
          <p:cNvSpPr/>
          <p:nvPr/>
        </p:nvSpPr>
        <p:spPr>
          <a:xfrm>
            <a:off x="2318004" y="2359152"/>
            <a:ext cx="671907" cy="342900"/>
          </a:xfrm>
          <a:prstGeom prst="roundRect">
            <a:avLst>
              <a:gd name="adj" fmla="val 8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4"/>
          <p:cNvSpPr/>
          <p:nvPr/>
        </p:nvSpPr>
        <p:spPr>
          <a:xfrm>
            <a:off x="7198640" y="222707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  23  •  11,7%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4"/>
          <p:cNvSpPr/>
          <p:nvPr/>
        </p:nvSpPr>
        <p:spPr>
          <a:xfrm>
            <a:off x="411480" y="298323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2318004" y="311353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4"/>
          <p:cNvSpPr/>
          <p:nvPr/>
        </p:nvSpPr>
        <p:spPr>
          <a:xfrm>
            <a:off x="2318004" y="3113532"/>
            <a:ext cx="350560" cy="342900"/>
          </a:xfrm>
          <a:prstGeom prst="roundRect">
            <a:avLst>
              <a:gd name="adj" fmla="val 8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4"/>
          <p:cNvSpPr/>
          <p:nvPr/>
        </p:nvSpPr>
        <p:spPr>
          <a:xfrm>
            <a:off x="7198640" y="298145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  12  •  6,1%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4"/>
          <p:cNvSpPr/>
          <p:nvPr/>
        </p:nvSpPr>
        <p:spPr>
          <a:xfrm>
            <a:off x="411480" y="373761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4"/>
          <p:cNvSpPr/>
          <p:nvPr/>
        </p:nvSpPr>
        <p:spPr>
          <a:xfrm>
            <a:off x="2318004" y="386791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4"/>
          <p:cNvSpPr/>
          <p:nvPr/>
        </p:nvSpPr>
        <p:spPr>
          <a:xfrm>
            <a:off x="2318004" y="3867912"/>
            <a:ext cx="96012" cy="342900"/>
          </a:xfrm>
          <a:prstGeom prst="roundRect">
            <a:avLst>
              <a:gd name="adj" fmla="val 28571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4"/>
          <p:cNvSpPr/>
          <p:nvPr/>
        </p:nvSpPr>
        <p:spPr>
          <a:xfrm>
            <a:off x="7198640" y="373583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     2  •  1,0%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4"/>
          <p:cNvSpPr/>
          <p:nvPr/>
        </p:nvSpPr>
        <p:spPr>
          <a:xfrm>
            <a:off x="411480" y="4574286"/>
            <a:ext cx="832081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00"/>
              <a:buFont typeface="Calibri"/>
              <a:buNone/>
            </a:pPr>
            <a:r>
              <a:rPr lang="pt-BR" sz="12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Nenhum risco foi classificado na categoria Reputação/Imagem neste ciclo</a:t>
            </a:r>
            <a:r>
              <a:rPr lang="pt-BR" sz="12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; recomenda-se monitoramento contínuo dessa tipologia.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4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4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5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5"/>
          <p:cNvSpPr/>
          <p:nvPr/>
        </p:nvSpPr>
        <p:spPr>
          <a:xfrm>
            <a:off x="1203160" y="462915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61% dos Riscos Críticos em Apenas 5 Macrounidades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5"/>
          <p:cNvSpPr/>
          <p:nvPr/>
        </p:nvSpPr>
        <p:spPr>
          <a:xfrm>
            <a:off x="411480" y="1268730"/>
            <a:ext cx="2400300" cy="3188970"/>
          </a:xfrm>
          <a:prstGeom prst="roundRect">
            <a:avLst>
              <a:gd name="adj" fmla="val 2857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5"/>
          <p:cNvSpPr/>
          <p:nvPr/>
        </p:nvSpPr>
        <p:spPr>
          <a:xfrm>
            <a:off x="1174433" y="1481328"/>
            <a:ext cx="874395" cy="9029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9" name="Google Shape;389;p25" descr="/home/claude/risco_pptx/icons/icon_ale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0687" y="1649006"/>
            <a:ext cx="466687" cy="46668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5"/>
          <p:cNvSpPr/>
          <p:nvPr/>
        </p:nvSpPr>
        <p:spPr>
          <a:xfrm>
            <a:off x="411480" y="2400300"/>
            <a:ext cx="2400300" cy="75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Cambria"/>
              <a:buNone/>
            </a:pPr>
            <a:r>
              <a:rPr lang="pt-BR" sz="39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≈61%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5"/>
          <p:cNvSpPr/>
          <p:nvPr/>
        </p:nvSpPr>
        <p:spPr>
          <a:xfrm>
            <a:off x="685800" y="3098292"/>
            <a:ext cx="185166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196 riscos </a:t>
            </a:r>
            <a:r>
              <a:rPr lang="pt-BR" sz="1200" b="1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críticos 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(altos e extremos) concentram-se em </a:t>
            </a:r>
            <a:r>
              <a:rPr lang="pt-BR" sz="11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apenas </a:t>
            </a:r>
            <a:r>
              <a:rPr lang="pt-BR" sz="1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 das 32 macrounidades administrativas.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5"/>
          <p:cNvSpPr/>
          <p:nvPr/>
        </p:nvSpPr>
        <p:spPr>
          <a:xfrm>
            <a:off x="3120390" y="126873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5"/>
          <p:cNvSpPr/>
          <p:nvPr/>
        </p:nvSpPr>
        <p:spPr>
          <a:xfrm>
            <a:off x="7763313" y="127825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  •  19,4%</a:t>
            </a:r>
            <a:endParaRPr sz="15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5"/>
          <p:cNvSpPr/>
          <p:nvPr/>
        </p:nvSpPr>
        <p:spPr>
          <a:xfrm>
            <a:off x="3120390" y="192024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5"/>
          <p:cNvSpPr/>
          <p:nvPr/>
        </p:nvSpPr>
        <p:spPr>
          <a:xfrm>
            <a:off x="4512564" y="204368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5"/>
          <p:cNvSpPr/>
          <p:nvPr/>
        </p:nvSpPr>
        <p:spPr>
          <a:xfrm>
            <a:off x="4512564" y="2043684"/>
            <a:ext cx="2058194" cy="288036"/>
          </a:xfrm>
          <a:prstGeom prst="roundRect">
            <a:avLst>
              <a:gd name="adj" fmla="val 9524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5"/>
          <p:cNvSpPr/>
          <p:nvPr/>
        </p:nvSpPr>
        <p:spPr>
          <a:xfrm>
            <a:off x="7763313" y="192976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28  •  14,3%</a:t>
            </a:r>
            <a:endParaRPr sz="1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5"/>
          <p:cNvSpPr/>
          <p:nvPr/>
        </p:nvSpPr>
        <p:spPr>
          <a:xfrm>
            <a:off x="3120390" y="257175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5"/>
          <p:cNvSpPr/>
          <p:nvPr/>
        </p:nvSpPr>
        <p:spPr>
          <a:xfrm>
            <a:off x="4512564" y="269519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5"/>
          <p:cNvSpPr/>
          <p:nvPr/>
        </p:nvSpPr>
        <p:spPr>
          <a:xfrm>
            <a:off x="4512564" y="2695194"/>
            <a:ext cx="1911180" cy="288036"/>
          </a:xfrm>
          <a:prstGeom prst="roundRect">
            <a:avLst>
              <a:gd name="adj" fmla="val 952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5"/>
          <p:cNvSpPr/>
          <p:nvPr/>
        </p:nvSpPr>
        <p:spPr>
          <a:xfrm>
            <a:off x="7763313" y="258127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26  •  13,3%</a:t>
            </a:r>
            <a:endParaRPr sz="15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5"/>
          <p:cNvSpPr/>
          <p:nvPr/>
        </p:nvSpPr>
        <p:spPr>
          <a:xfrm>
            <a:off x="3120390" y="322326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5"/>
          <p:cNvSpPr/>
          <p:nvPr/>
        </p:nvSpPr>
        <p:spPr>
          <a:xfrm>
            <a:off x="4512564" y="334670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5"/>
          <p:cNvSpPr/>
          <p:nvPr/>
        </p:nvSpPr>
        <p:spPr>
          <a:xfrm>
            <a:off x="4512564" y="3346704"/>
            <a:ext cx="1102604" cy="288036"/>
          </a:xfrm>
          <a:prstGeom prst="roundRect">
            <a:avLst>
              <a:gd name="adj" fmla="val 9524"/>
            </a:avLst>
          </a:prstGeom>
          <a:solidFill>
            <a:srgbClr val="A8D08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5"/>
          <p:cNvSpPr/>
          <p:nvPr/>
        </p:nvSpPr>
        <p:spPr>
          <a:xfrm>
            <a:off x="7763313" y="323278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15  •    7,7%</a:t>
            </a:r>
            <a:endParaRPr sz="1500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5"/>
          <p:cNvSpPr/>
          <p:nvPr/>
        </p:nvSpPr>
        <p:spPr>
          <a:xfrm>
            <a:off x="3120390" y="387477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PU-SCarlos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5"/>
          <p:cNvSpPr/>
          <p:nvPr/>
        </p:nvSpPr>
        <p:spPr>
          <a:xfrm>
            <a:off x="4512564" y="399821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5"/>
          <p:cNvSpPr/>
          <p:nvPr/>
        </p:nvSpPr>
        <p:spPr>
          <a:xfrm>
            <a:off x="4512564" y="3978783"/>
            <a:ext cx="955590" cy="288036"/>
          </a:xfrm>
          <a:prstGeom prst="roundRect">
            <a:avLst>
              <a:gd name="adj" fmla="val 9524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7763313" y="388429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13  •    6,6%</a:t>
            </a:r>
            <a:endParaRPr sz="15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3120390" y="4594860"/>
            <a:ext cx="561190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As demais 27 macrounidades respondem pelos 39% restantes (76 riscos), de forma mais pulverizada.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5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5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04.1 — RISCOS OPERACIONAIS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159 Riscos Operacionais — </a:t>
            </a:r>
            <a:r>
              <a:rPr lang="pt-BR" sz="24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81,1% dos Riscos Críticos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6"/>
          <p:cNvSpPr/>
          <p:nvPr/>
        </p:nvSpPr>
        <p:spPr>
          <a:xfrm>
            <a:off x="411480" y="1148715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Refletem desafios estruturais das universidades federais: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déficit de pessoal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técnico-administrativo,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 deteriorada, obsolescência tecnológica e dependência orçamentária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fatores que em parte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extrapolam a governabilidade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das unidades.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6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Casos críticos identificados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6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6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6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6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Assistência estudantil, saúde mental e moradia universitária, sob restrição orçamentária do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6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6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6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Dependência crítica de infraestrutura tecnológica, energia elétrica e conectividade.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6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6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6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Gestão de convênios e captação de recursos externos (ex.: FINEP) e conformidade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6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6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6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 / PU-SO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6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física, manutenção predial e contaminação hídrica (caso específico da PU-SO).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6"/>
          <p:cNvSpPr/>
          <p:nvPr/>
        </p:nvSpPr>
        <p:spPr>
          <a:xfrm>
            <a:off x="5520690" y="1234440"/>
            <a:ext cx="3211601" cy="3394710"/>
          </a:xfrm>
          <a:prstGeom prst="roundRect">
            <a:avLst>
              <a:gd name="adj" fmla="val 2135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6121400" y="1385316"/>
            <a:ext cx="20193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5657850" y="1955799"/>
            <a:ext cx="2951226" cy="257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Redimensionar a força de trabalho junto ao MEC e ao MGI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Padronizar e formalizar processos de trabalho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Modernizar gradualmente a infraestrutura tecnológica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Estruturar programas de manutenção preventiva predial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Fortalecer a governança contínua de riscos críticos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04.2 — RISCOS LEGAIS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23 Riscos Legais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7"/>
          <p:cNvSpPr/>
          <p:nvPr/>
        </p:nvSpPr>
        <p:spPr>
          <a:xfrm>
            <a:off x="411480" y="1121283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Concentram-se na regularização documental e no licenciamento institucional — AVCB, licenças sanitárias e ambientais — cuja ausência pode levar à interdição parcial ou total de bibliotecas, laboratórios e serviços de saúde.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7"/>
          <p:cNvSpPr/>
          <p:nvPr/>
        </p:nvSpPr>
        <p:spPr>
          <a:xfrm>
            <a:off x="1130299" y="2057400"/>
            <a:ext cx="411607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Maior concentração por macrounidade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7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7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7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7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legais — maior concentração entre as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7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7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7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7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 riscos legais, vinculados à conformidade de convênios e projetos de pesquisa.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7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7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3 riscos legais, associados à regularização documental e patrimonial.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7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7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7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Demais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7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9 riscos legais distribuídos entre as demais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7"/>
          <p:cNvSpPr/>
          <p:nvPr/>
        </p:nvSpPr>
        <p:spPr>
          <a:xfrm>
            <a:off x="5651500" y="1213866"/>
            <a:ext cx="3194051" cy="3415284"/>
          </a:xfrm>
          <a:prstGeom prst="roundRect">
            <a:avLst>
              <a:gd name="adj" fmla="val 2135"/>
            </a:avLst>
          </a:prstGeom>
          <a:solidFill>
            <a:srgbClr val="1F3864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7"/>
          <p:cNvSpPr/>
          <p:nvPr/>
        </p:nvSpPr>
        <p:spPr>
          <a:xfrm>
            <a:off x="6178550" y="1385316"/>
            <a:ext cx="2334285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7"/>
          <p:cNvSpPr/>
          <p:nvPr/>
        </p:nvSpPr>
        <p:spPr>
          <a:xfrm>
            <a:off x="5897880" y="1884553"/>
            <a:ext cx="2772689" cy="281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Elaborar Relatório Técnico Institucional Consolidado para MEC, MGI e MPO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Instituir força-tarefa para regularização documental e licenciamento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Priorizar orçamento para adequações legais e de segurança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Avaliar contratação de seguros patrimoniais para acervos especiais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411480" y="491210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04.3 — RISCOS FINANCEIROS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12 Riscos Financeiros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411480" y="1234440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Relacionam-se à insuficiência de recursos orçamentários — em especial do PNAES — comprometendo contratos essenciais, bolsas estudantis e a continuidade de políticas estratégicas de ensino, pesquisa e assistência estudantil.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8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Distribuição por macrounidade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8"/>
          <p:cNvSpPr/>
          <p:nvPr/>
        </p:nvSpPr>
        <p:spPr>
          <a:xfrm>
            <a:off x="411480" y="2393442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8"/>
          <p:cNvSpPr/>
          <p:nvPr/>
        </p:nvSpPr>
        <p:spPr>
          <a:xfrm>
            <a:off x="534924" y="2544318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8"/>
          <p:cNvSpPr/>
          <p:nvPr/>
        </p:nvSpPr>
        <p:spPr>
          <a:xfrm>
            <a:off x="534924" y="2544318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8"/>
          <p:cNvSpPr/>
          <p:nvPr/>
        </p:nvSpPr>
        <p:spPr>
          <a:xfrm>
            <a:off x="1543050" y="2393442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financeiros — predominantemente ligados ao financiamento via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8"/>
          <p:cNvSpPr/>
          <p:nvPr/>
        </p:nvSpPr>
        <p:spPr>
          <a:xfrm>
            <a:off x="411480" y="3024378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8"/>
          <p:cNvSpPr/>
          <p:nvPr/>
        </p:nvSpPr>
        <p:spPr>
          <a:xfrm>
            <a:off x="534924" y="317525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8"/>
          <p:cNvSpPr/>
          <p:nvPr/>
        </p:nvSpPr>
        <p:spPr>
          <a:xfrm>
            <a:off x="534924" y="317525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8"/>
          <p:cNvSpPr/>
          <p:nvPr/>
        </p:nvSpPr>
        <p:spPr>
          <a:xfrm>
            <a:off x="1543050" y="3024378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 riscos financeiros, relacionados a investimentos em ações acadêmicas.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8"/>
          <p:cNvSpPr/>
          <p:nvPr/>
        </p:nvSpPr>
        <p:spPr>
          <a:xfrm>
            <a:off x="411480" y="3655314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8"/>
          <p:cNvSpPr/>
          <p:nvPr/>
        </p:nvSpPr>
        <p:spPr>
          <a:xfrm>
            <a:off x="534924" y="380619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8"/>
          <p:cNvSpPr/>
          <p:nvPr/>
        </p:nvSpPr>
        <p:spPr>
          <a:xfrm>
            <a:off x="534924" y="380619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Outras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8"/>
          <p:cNvSpPr/>
          <p:nvPr/>
        </p:nvSpPr>
        <p:spPr>
          <a:xfrm>
            <a:off x="1543050" y="3655314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ProPQ, PU-Sor e USE — 1 risco financeiro em cada unidade, ligado a recursos específicos de cada área.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8"/>
          <p:cNvSpPr/>
          <p:nvPr/>
        </p:nvSpPr>
        <p:spPr>
          <a:xfrm>
            <a:off x="5498059" y="1231011"/>
            <a:ext cx="3211601" cy="3394710"/>
          </a:xfrm>
          <a:prstGeom prst="roundRect">
            <a:avLst>
              <a:gd name="adj" fmla="val 2135"/>
            </a:avLst>
          </a:prstGeom>
          <a:solidFill>
            <a:srgbClr val="D9A441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8"/>
          <p:cNvSpPr/>
          <p:nvPr/>
        </p:nvSpPr>
        <p:spPr>
          <a:xfrm>
            <a:off x="6102350" y="1385316"/>
            <a:ext cx="200025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8"/>
          <p:cNvSpPr/>
          <p:nvPr/>
        </p:nvSpPr>
        <p:spPr>
          <a:xfrm>
            <a:off x="5740146" y="1954530"/>
            <a:ext cx="2772689" cy="223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97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Elaborar planejamento orçamentário institucional integrado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Priorizar estrategicamente recursos para áreas críticas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Fortalecer a articulação com órgãos federais de fomento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Sistematizar relatórios técnicos para MEC, MGI e MPO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04.4 — RISCOS À INTEGRIDADE INSTITUCIONAL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 Riscos à Integridade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Ambos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9"/>
          <p:cNvSpPr/>
          <p:nvPr/>
        </p:nvSpPr>
        <p:spPr>
          <a:xfrm>
            <a:off x="411480" y="1268730"/>
            <a:ext cx="4023246" cy="174879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9"/>
          <p:cNvSpPr/>
          <p:nvPr/>
        </p:nvSpPr>
        <p:spPr>
          <a:xfrm>
            <a:off x="617220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0" name="Google Shape;510;p29" descr="/home/claude/risco_pptx/icons/icon_balan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578" y="1594828"/>
            <a:ext cx="205055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29"/>
          <p:cNvSpPr/>
          <p:nvPr/>
        </p:nvSpPr>
        <p:spPr>
          <a:xfrm>
            <a:off x="3371736" y="1543050"/>
            <a:ext cx="857250" cy="274320"/>
          </a:xfrm>
          <a:prstGeom prst="roundRect">
            <a:avLst>
              <a:gd name="adj" fmla="val 50000"/>
            </a:avLst>
          </a:prstGeom>
          <a:solidFill>
            <a:srgbClr val="F4E0D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9"/>
          <p:cNvSpPr/>
          <p:nvPr/>
        </p:nvSpPr>
        <p:spPr>
          <a:xfrm>
            <a:off x="3371736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29"/>
          <p:cNvSpPr/>
          <p:nvPr/>
        </p:nvSpPr>
        <p:spPr>
          <a:xfrm>
            <a:off x="1165860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Gabinete da Reitoria (GR)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9"/>
          <p:cNvSpPr/>
          <p:nvPr/>
        </p:nvSpPr>
        <p:spPr>
          <a:xfrm>
            <a:off x="617220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Descumprimento de prazos legais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falha no monitoramento de demandas de órgãos de controle (ex.: respostas ao TCU), com potencial responsabilização institucional e prejuízos reputacionais.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9"/>
          <p:cNvSpPr/>
          <p:nvPr/>
        </p:nvSpPr>
        <p:spPr>
          <a:xfrm>
            <a:off x="4709046" y="1268730"/>
            <a:ext cx="4023246" cy="174879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9"/>
          <p:cNvSpPr/>
          <p:nvPr/>
        </p:nvSpPr>
        <p:spPr>
          <a:xfrm>
            <a:off x="4914786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29" descr="/home/claude/risco_pptx/icons/icon_integridad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5144" y="1594828"/>
            <a:ext cx="205054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9"/>
          <p:cNvSpPr/>
          <p:nvPr/>
        </p:nvSpPr>
        <p:spPr>
          <a:xfrm>
            <a:off x="7669301" y="1543050"/>
            <a:ext cx="857250" cy="274320"/>
          </a:xfrm>
          <a:prstGeom prst="roundRect">
            <a:avLst>
              <a:gd name="adj" fmla="val 50000"/>
            </a:avLst>
          </a:prstGeom>
          <a:solidFill>
            <a:srgbClr val="F4E0D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9"/>
          <p:cNvSpPr/>
          <p:nvPr/>
        </p:nvSpPr>
        <p:spPr>
          <a:xfrm>
            <a:off x="7669301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LGPD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9"/>
          <p:cNvSpPr/>
          <p:nvPr/>
        </p:nvSpPr>
        <p:spPr>
          <a:xfrm>
            <a:off x="5463426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Pró-Reitoria de Planejamento, Governança e Gestão (ProPlan)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4914786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Tratamento inadequado de dados pessoais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por ausência ou fragilidade de políticas e capacitação em LGPD, com risco de sanções administrativas e danos aos titulares de dados.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9"/>
          <p:cNvSpPr/>
          <p:nvPr/>
        </p:nvSpPr>
        <p:spPr>
          <a:xfrm>
            <a:off x="2698750" y="3343275"/>
            <a:ext cx="2927351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      MEDIDAS DE MITIGAÇÃO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9"/>
          <p:cNvSpPr/>
          <p:nvPr/>
        </p:nvSpPr>
        <p:spPr>
          <a:xfrm>
            <a:off x="388849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9"/>
          <p:cNvSpPr/>
          <p:nvPr/>
        </p:nvSpPr>
        <p:spPr>
          <a:xfrm>
            <a:off x="491719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Fortalecimento dos controles internos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9"/>
          <p:cNvSpPr/>
          <p:nvPr/>
        </p:nvSpPr>
        <p:spPr>
          <a:xfrm>
            <a:off x="2511914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9"/>
          <p:cNvSpPr/>
          <p:nvPr/>
        </p:nvSpPr>
        <p:spPr>
          <a:xfrm>
            <a:off x="2614784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de prazos legais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9"/>
          <p:cNvSpPr/>
          <p:nvPr/>
        </p:nvSpPr>
        <p:spPr>
          <a:xfrm>
            <a:off x="4634980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9"/>
          <p:cNvSpPr/>
          <p:nvPr/>
        </p:nvSpPr>
        <p:spPr>
          <a:xfrm>
            <a:off x="4737850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Governança de proteção de dados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6758044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6860915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Capacitação contínua das equipes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05 — CONSIDERAÇÕES FINAIS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0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Da Identificação à Maturidade: Próximas Etapas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411480" y="1234440"/>
            <a:ext cx="4869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ciclo 2026 fortaleceu a cultura de governança e ampliou o conhecimento institucional sobre vulnerabilidades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</a:t>
            </a:r>
            <a:r>
              <a:rPr lang="pt-BR" sz="12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 próximas etapas incluem: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0"/>
          <p:cNvSpPr/>
          <p:nvPr/>
        </p:nvSpPr>
        <p:spPr>
          <a:xfrm>
            <a:off x="411480" y="2011045"/>
            <a:ext cx="4869180" cy="173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Revisão contínua da planilha institucional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registrando riscos eliminados, mitigados ou reavaliados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Integração dos planos de riscos e de integridade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aos objetivos do próximo PDI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Intensificação do diálogo com MEC, MGI e MPO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para recomposição de pessoal e orçamento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Fortalecimento da cultura de integridade e da gestão baseada em riscos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em todos os campi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0"/>
          <p:cNvSpPr/>
          <p:nvPr/>
        </p:nvSpPr>
        <p:spPr>
          <a:xfrm>
            <a:off x="411480" y="4011930"/>
            <a:ext cx="4869180" cy="651510"/>
          </a:xfrm>
          <a:prstGeom prst="roundRect">
            <a:avLst>
              <a:gd name="adj" fmla="val 8421"/>
            </a:avLst>
          </a:prstGeom>
          <a:solidFill>
            <a:srgbClr val="DDEAF6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0"/>
          <p:cNvSpPr/>
          <p:nvPr/>
        </p:nvSpPr>
        <p:spPr>
          <a:xfrm>
            <a:off x="603504" y="4011930"/>
            <a:ext cx="4485132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consolidação da gestão de riscos como prática permanente de governança fortalece a capacidade da UFSCar de planejar, priorizar recursos e sustentar suas políticas de ensino, pesquisa, extensão e assistência estudantil.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0"/>
          <p:cNvSpPr/>
          <p:nvPr/>
        </p:nvSpPr>
        <p:spPr>
          <a:xfrm>
            <a:off x="5659348" y="1275588"/>
            <a:ext cx="3177311" cy="3429000"/>
          </a:xfrm>
          <a:prstGeom prst="roundRect">
            <a:avLst>
              <a:gd name="adj" fmla="val 2158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0"/>
          <p:cNvSpPr/>
          <p:nvPr/>
        </p:nvSpPr>
        <p:spPr>
          <a:xfrm>
            <a:off x="5795010" y="1440180"/>
            <a:ext cx="534924" cy="534924"/>
          </a:xfrm>
          <a:prstGeom prst="ellipse">
            <a:avLst/>
          </a:prstGeom>
          <a:solidFill>
            <a:srgbClr val="8E2A1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6" name="Google Shape;546;p30" descr="/home/claude/risco_pptx/icons/icon_ale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9440" y="1584610"/>
            <a:ext cx="246065" cy="24606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30"/>
          <p:cNvSpPr/>
          <p:nvPr/>
        </p:nvSpPr>
        <p:spPr>
          <a:xfrm>
            <a:off x="6440170" y="1584610"/>
            <a:ext cx="226949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ESTÁGIO DE MATURIDADE</a:t>
            </a:r>
            <a:endParaRPr sz="1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0"/>
          <p:cNvSpPr/>
          <p:nvPr/>
        </p:nvSpPr>
        <p:spPr>
          <a:xfrm>
            <a:off x="6874510" y="1841373"/>
            <a:ext cx="1183640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mbria"/>
              <a:buNone/>
            </a:pPr>
            <a:r>
              <a:rPr lang="pt-BR" sz="26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Básico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0"/>
          <p:cNvSpPr/>
          <p:nvPr/>
        </p:nvSpPr>
        <p:spPr>
          <a:xfrm>
            <a:off x="5819774" y="2516887"/>
            <a:ext cx="2697251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Diante do elevado volume de riscos operacionais estruturais, a equipe técnica recomenda ao CGIRC a aceitação gerencial de parte desses riscos.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0"/>
          <p:cNvSpPr/>
          <p:nvPr/>
        </p:nvSpPr>
        <p:spPr>
          <a:xfrm>
            <a:off x="5939440" y="3431160"/>
            <a:ext cx="260105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Isso não significa ausência de monitoramento, mas o reconhecimento de limitações orçamentárias e de pessoal que hoje restringem novas medidas de tratamento.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1"/>
          <p:cNvSpPr/>
          <p:nvPr/>
        </p:nvSpPr>
        <p:spPr>
          <a:xfrm>
            <a:off x="-1714500" y="2948940"/>
            <a:ext cx="4457700" cy="4457700"/>
          </a:xfrm>
          <a:prstGeom prst="ellipse">
            <a:avLst/>
          </a:prstGeom>
          <a:solidFill>
            <a:srgbClr val="121D3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1"/>
          <p:cNvSpPr/>
          <p:nvPr/>
        </p:nvSpPr>
        <p:spPr>
          <a:xfrm>
            <a:off x="1580014" y="272944"/>
            <a:ext cx="1473737" cy="1333205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0" name="Google Shape;560;p31" descr="/home/claude/risco_pptx/icons/icon_universit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069" y="610586"/>
            <a:ext cx="669626" cy="5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1"/>
          <p:cNvSpPr/>
          <p:nvPr/>
        </p:nvSpPr>
        <p:spPr>
          <a:xfrm>
            <a:off x="822960" y="1645920"/>
            <a:ext cx="7495794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mbria"/>
              <a:buNone/>
            </a:pPr>
            <a:r>
              <a:rPr lang="pt-BR" sz="2100" b="1" i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“A gestão de riscos como prática permanente de governança.”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1"/>
          <p:cNvSpPr/>
          <p:nvPr/>
        </p:nvSpPr>
        <p:spPr>
          <a:xfrm>
            <a:off x="514350" y="2633472"/>
            <a:ext cx="749579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  •  ProPlan  •  DIRC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1"/>
          <p:cNvSpPr/>
          <p:nvPr/>
        </p:nvSpPr>
        <p:spPr>
          <a:xfrm>
            <a:off x="3095340" y="829818"/>
            <a:ext cx="269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400"/>
              <a:buFont typeface="Calibri"/>
              <a:buNone/>
            </a:pPr>
            <a:r>
              <a:rPr lang="pt-BR" sz="14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1"/>
          <p:cNvSpPr/>
          <p:nvPr/>
        </p:nvSpPr>
        <p:spPr>
          <a:xfrm>
            <a:off x="2743200" y="3621024"/>
            <a:ext cx="4786225" cy="582930"/>
          </a:xfrm>
          <a:prstGeom prst="roundRect">
            <a:avLst>
              <a:gd name="adj" fmla="val 11765"/>
            </a:avLst>
          </a:prstGeom>
          <a:solidFill>
            <a:srgbClr val="23355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1"/>
          <p:cNvSpPr/>
          <p:nvPr/>
        </p:nvSpPr>
        <p:spPr>
          <a:xfrm>
            <a:off x="2561858" y="3593592"/>
            <a:ext cx="5148908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Inventário completo de riscos: https://www.proplan.ufscar.br/departamentos/gestao-de-riscos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1"/>
          <p:cNvSpPr/>
          <p:nvPr/>
        </p:nvSpPr>
        <p:spPr>
          <a:xfrm>
            <a:off x="411480" y="4924044"/>
            <a:ext cx="8318754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 dirty="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2025–2028  •  Setembro/2026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7" name="Google Shape;56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28" y="3655184"/>
            <a:ext cx="2172994" cy="148831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1"/>
          <p:cNvSpPr txBox="1"/>
          <p:nvPr/>
        </p:nvSpPr>
        <p:spPr>
          <a:xfrm>
            <a:off x="58228" y="5422219"/>
            <a:ext cx="829806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Esta Foto</a:t>
            </a:r>
            <a:r>
              <a:rPr lang="pt-BR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Autor Desconhecido está licenciado em </a:t>
            </a: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CC BY-SA-NC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382378F-7B88-3C30-3922-BE9267ABF8C0}"/>
              </a:ext>
            </a:extLst>
          </p:cNvPr>
          <p:cNvSpPr txBox="1"/>
          <p:nvPr/>
        </p:nvSpPr>
        <p:spPr>
          <a:xfrm>
            <a:off x="0" y="0"/>
            <a:ext cx="9144000" cy="4852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Bef>
                <a:spcPts val="1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pt-BR" sz="12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Webinário Institucional em Gestão de Riscos     </a:t>
            </a:r>
            <a:r>
              <a:rPr lang="pt-B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(Processo SEI nº 23112.025941/2025-51)</a:t>
            </a:r>
            <a:endParaRPr lang="pt-BR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</a:t>
            </a:r>
          </a:p>
          <a:p>
            <a:pPr>
              <a:spcAft>
                <a:spcPts val="1000"/>
              </a:spcAft>
              <a:buNone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Em continuidade às ações de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capacitação em Gestão de Riscos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propõe-se a realização de um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Webinário Institucional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em parceria entre o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DIRC/</a:t>
            </a:r>
            <a:r>
              <a:rPr lang="pt-BR" sz="1200" b="1" dirty="0" err="1">
                <a:solidFill>
                  <a:srgbClr val="000000"/>
                </a:solidFill>
                <a:effectLst/>
                <a:latin typeface="Arial"/>
              </a:rPr>
              <a:t>ProPlan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 e a </a:t>
            </a:r>
            <a:r>
              <a:rPr lang="pt-BR" sz="1200" b="1" dirty="0" err="1">
                <a:solidFill>
                  <a:srgbClr val="000000"/>
                </a:solidFill>
                <a:effectLst/>
                <a:latin typeface="Arial"/>
              </a:rPr>
              <a:t>ProGPe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.</a:t>
            </a:r>
            <a:endParaRPr lang="pt-BR" sz="1200" dirty="0"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Objetivo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Promover a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sensibilização e capacitação dos gestores e servidores da UFSCar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disseminando conceitos, responsabilidades e orientações para a implementação e o aprimoramento da Gestão de Riscos nas unidades.</a:t>
            </a:r>
            <a:endParaRPr lang="pt-BR" sz="1200" dirty="0"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Proposta</a:t>
            </a:r>
            <a:r>
              <a:rPr lang="pt-BR" sz="1200" b="1" dirty="0">
                <a:solidFill>
                  <a:srgbClr val="FF0000"/>
                </a:solidFill>
              </a:rPr>
              <a:t> do webinário: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 marL="2880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Evento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virtual e institucional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destinado à comunidade universitária;</a:t>
            </a:r>
            <a:endParaRPr lang="pt-BR" sz="1200" dirty="0">
              <a:effectLst/>
            </a:endParaRPr>
          </a:p>
          <a:p>
            <a:pPr marL="2880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Abordagem prática e objetiva sobre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identificação, avaliação, tratamento e monitoramento de riscos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;</a:t>
            </a:r>
            <a:endParaRPr lang="pt-BR" sz="1200" dirty="0">
              <a:effectLst/>
            </a:endParaRPr>
          </a:p>
          <a:p>
            <a:pPr marL="2880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Participação da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alta gestão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reforçando o compromisso institucional;</a:t>
            </a:r>
            <a:endParaRPr lang="pt-BR" sz="1200" dirty="0">
              <a:effectLst/>
            </a:endParaRPr>
          </a:p>
          <a:p>
            <a:pPr marL="2880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Espaço para esclarecimento de dúvidas e compartilhamento de experiências</a:t>
            </a:r>
            <a:r>
              <a:rPr lang="pt-BR" sz="1200" dirty="0"/>
              <a:t>.</a:t>
            </a:r>
          </a:p>
          <a:p>
            <a:pPr lvl="0">
              <a:spcAft>
                <a:spcPts val="600"/>
              </a:spcAft>
            </a:pPr>
            <a:endParaRPr lang="pt-BR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Resultado esperado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Fortalecer a cultura de Gestão de Riscos na UFSCar, 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ampliando a capacidade das unidades de identificar e tratar preventivamente riscos que possam comprometer seus objetivos e os objetivos institucionais.</a:t>
            </a:r>
            <a:endParaRPr lang="pt-BR" sz="1200" dirty="0"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Proposta de encaminhamento: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 articulação DIRC/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/>
              </a:rPr>
              <a:t>ProPlan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–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/>
              </a:rPr>
              <a:t>ProGPe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 para definição de programação, público, palestrantes e cronograma.</a:t>
            </a:r>
            <a:endParaRPr lang="pt-BR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30814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ROTEIRO DA APRESENTAÇÃO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Blocos para Compreender a Gestão de Riscos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411480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630936" y="1488186"/>
            <a:ext cx="493776" cy="49377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 descr="/home/claude/risco_pptx/icons/icon_obje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255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458382" y="1271447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1228075" y="1621505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Fundamentos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644423" y="221580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Objetivos do relatório, estrutura de governança e linhas de defesa.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253664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3473119" y="1488186"/>
            <a:ext cx="493776" cy="493776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6" descr="/home/claude/risco_pptx/icons/icon_balanc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6440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/>
          <p:nvPr/>
        </p:nvSpPr>
        <p:spPr>
          <a:xfrm>
            <a:off x="5304160" y="1270282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4029990" y="159489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Conceitos &amp; Tratamento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3461804" y="225628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Matriz GUT, tipologia de riscos e estratégias de tratamento.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6095848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6315304" y="1488186"/>
            <a:ext cx="493776" cy="49377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6" descr="/home/claude/risco_pptx/icons/icon_chartpi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48623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8130159" y="1298103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6946469" y="1611630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Panorama 2026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337493" y="2235708"/>
            <a:ext cx="2197531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867 </a:t>
            </a:r>
            <a:r>
              <a:rPr lang="pt-BR" sz="9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em 32 macrounidades 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832572" y="3120390"/>
            <a:ext cx="2636443" cy="147447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2052028" y="3339846"/>
            <a:ext cx="493776" cy="493776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6" descr="/home/claude/risco_pptx/icons/icon_aler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348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/>
          <p:nvPr/>
        </p:nvSpPr>
        <p:spPr>
          <a:xfrm>
            <a:off x="3877331" y="3124401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696680" y="348101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Riscos Críticos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2105978" y="4016783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196 </a:t>
            </a:r>
            <a:r>
              <a:rPr lang="pt-BR" sz="9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altos/extremos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por categoria e por macrounidade.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4674756" y="3120390"/>
            <a:ext cx="2636443" cy="147447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894212" y="3339846"/>
            <a:ext cx="493776" cy="493776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6" descr="/home/claude/risco_pptx/icons/icon_flag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531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/>
          <p:nvPr/>
        </p:nvSpPr>
        <p:spPr>
          <a:xfrm>
            <a:off x="6689530" y="3116390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05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5484914" y="3466148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4997082" y="3983916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Próximas etapas, recomendações e diálogo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OBJETIVOS DO RELATÓRIO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Por que este Relatório existe?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411480" y="1220724"/>
            <a:ext cx="473202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relatório consolida os principais resultados e ações da Governança de Riscos Institucional da UFSCar, em conformidade com o </a:t>
            </a:r>
            <a:r>
              <a:rPr lang="pt-BR" sz="10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e contribui para o </a:t>
            </a:r>
            <a:r>
              <a:rPr lang="pt-BR" sz="10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cumprimento das diretrizes do PDI- UFSCar 2024-2028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411480" y="2002536"/>
            <a:ext cx="47320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 relatório contempla, em especial: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411480" y="2331720"/>
            <a:ext cx="473202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9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Iniciativas de gestão de riscos implementadas nos processos de trabalho das unidades organizacionais (UORGs)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Riscos identificados nos processos institucionais classificados como riscos à integridade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Ações de monitoramento, tratamento e comunicação dos riscos mapeados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11480" y="3669030"/>
            <a:ext cx="4732020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617220" y="3771900"/>
            <a:ext cx="432054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gestão de riscos institucional se estrutura </a:t>
            </a:r>
            <a:r>
              <a:rPr lang="pt-BR" sz="9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em três instrumentos complementares: a Política, o Plano e o Relatório de Gestão de Riscos</a:t>
            </a:r>
            <a:r>
              <a:rPr lang="pt-BR" sz="9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— apreciados pelo CGIRC e operacionalizados pelo DIRC.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5429479" y="575166"/>
            <a:ext cx="3280181" cy="3993167"/>
          </a:xfrm>
          <a:prstGeom prst="roundRect">
            <a:avLst>
              <a:gd name="adj" fmla="val 2091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5499340" y="1227582"/>
            <a:ext cx="727724" cy="73380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7" descr="/home/claude/risco_pptx/icons/icon_obje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1675" y="1376000"/>
            <a:ext cx="440960" cy="44096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6343650" y="1329546"/>
            <a:ext cx="2182901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ALINHAMENTO AO PDI - UFSCar</a:t>
            </a:r>
            <a:endParaRPr sz="1200" b="1">
              <a:solidFill>
                <a:srgbClr val="D9A4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EIXO 4: GESTÃO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5692140" y="212598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Objetivo 4.1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5692140" y="2345436"/>
            <a:ext cx="2800121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Melhorar a governança corporativa e a transparência institucional.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5692140" y="284607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Ação 4.1.4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692140" y="3065526"/>
            <a:ext cx="2800121" cy="28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Aumentar a maturidade da Gestão de Riscos.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5692140" y="3477006"/>
            <a:ext cx="2800121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Metas: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5692140" y="3696462"/>
            <a:ext cx="2800121" cy="75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33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Mapear os riscos altos e extremos dos processos das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3350" algn="l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Implementar ações de monitoramento e tratamento, reduzindo os riscos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361368">
            <a:off x="5702974" y="861178"/>
            <a:ext cx="1281352" cy="64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GOVERNANÇA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Estrutura Institucional e Três Linhas de Defesa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786270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909714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Política de Gestão de Riscos (PGIRC)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8" descr="/home/claude/risco_pptx/icons/icon_arrow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9138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/>
          <p:nvPr/>
        </p:nvSpPr>
        <p:spPr>
          <a:xfrm>
            <a:off x="3406026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3529470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18" descr="/home/claude/risco_pptx/icons/icon_arrow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8894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/>
          <p:nvPr/>
        </p:nvSpPr>
        <p:spPr>
          <a:xfrm>
            <a:off x="6025782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6149226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</a:t>
            </a:r>
            <a:endParaRPr sz="1100"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(este documento)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411480" y="2160270"/>
            <a:ext cx="8320811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CGIRC — presidido pela Reitora — </a:t>
            </a:r>
            <a:r>
              <a:rPr lang="pt-BR" sz="9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supervisiona o processo de gestão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 riscos;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DIRC </a:t>
            </a:r>
            <a:r>
              <a:rPr lang="pt-BR" sz="9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consolida os resultados encaminhados pelas UORGs e coordena a comunicação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 o monitoramento.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411480" y="2640330"/>
            <a:ext cx="8320811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MODELO DAS TRÊS LINHAS DE DEFESA  —  IN Conjunta CGU/MP nº 01/2016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411480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617220" y="3175254"/>
            <a:ext cx="466344" cy="466344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8" descr="/home/claude/risco_pptx/icons/icon_linha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133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8"/>
          <p:cNvSpPr/>
          <p:nvPr/>
        </p:nvSpPr>
        <p:spPr>
          <a:xfrm>
            <a:off x="1181063" y="3249140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1ª Linha — Gestão Operacional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694858" y="3794027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Unidades organizacionais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(UORGs) identificam, registram e tratam riscos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no dia a dia dos processos.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3253664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3459403" y="3175254"/>
            <a:ext cx="466344" cy="466344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8" descr="/home/claude/risco_pptx/icons/icon_linha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5316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/>
          <p:nvPr/>
        </p:nvSpPr>
        <p:spPr>
          <a:xfrm>
            <a:off x="4013668" y="3257550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2ª Linha — Função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3497580" y="3811495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consolida o inventário institucional, aplica a Matriz GUT e coordena a comunicação ao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6095848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6301588" y="3175254"/>
            <a:ext cx="466344" cy="466344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8" descr="/home/claude/risco_pptx/icons/icon_linha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7501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6893845" y="3264408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3ª Linha — Auditoria Interna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6333821" y="3794027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AudIn adota auditoria baseada em risco (ABR), concentrando esforços nas áreas mais críticas.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CONCEITOS E CLASSIFICAÇÃO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O que é Risco? Entenda a Matriz GUT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9"/>
          <p:cNvSpPr/>
          <p:nvPr/>
        </p:nvSpPr>
        <p:spPr>
          <a:xfrm>
            <a:off x="404622" y="1227583"/>
            <a:ext cx="3675888" cy="3363849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624078" y="1490774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  (Art. 2º, VIII — PGIRC)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630936" y="1639062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Possibilidade de ocorrência de um evento que possa impactar o cumprimento dos objetivos institucionais. É medido em termos de impacto e probabilidade.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630936" y="2551176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630936" y="2784348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Conjunto de atividades coordenadas e estruturadas — princípios, objetivos, competências e processos — para dirigir e controlar a Universidade frente aos riscos.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630936" y="3696462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Processo de 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630936" y="3778758"/>
            <a:ext cx="333298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Aplicação sistemática de políticas e práticas para identificar, avaliar, tratar e monitorar riscos, e comunicar-se com as partes interessadas.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4806429" y="1117853"/>
            <a:ext cx="427459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Como Funciona o Cálculo da Matriz GUT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4474845" y="1597914"/>
            <a:ext cx="720090" cy="720090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45262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4337685" y="2386584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Gravidade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(impacto do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52463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5554980" y="1611630"/>
            <a:ext cx="720090" cy="72009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5549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5400675" y="2393442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Urgência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(prazo resolver 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62750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6583680" y="1611630"/>
            <a:ext cx="720090" cy="7200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65836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6446520" y="2386584"/>
            <a:ext cx="1226676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Tendência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(probabilidade risco piorar)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7303770" y="1611630"/>
            <a:ext cx="27432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=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7578090" y="1611630"/>
            <a:ext cx="857250" cy="720090"/>
          </a:xfrm>
          <a:prstGeom prst="roundRect">
            <a:avLst>
              <a:gd name="adj" fmla="val 11429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7578090" y="1611630"/>
            <a:ext cx="85725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GUT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4457700" y="2811781"/>
            <a:ext cx="4274591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Cada dimensão é pontuada de 1 a 5.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produto G × U × T gera a pontuação de risco — máximo de 125 pontos.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4435069" y="3432429"/>
            <a:ext cx="4195660" cy="1159002"/>
          </a:xfrm>
          <a:prstGeom prst="roundRect">
            <a:avLst>
              <a:gd name="adj" fmla="val 6452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5554980" y="3597021"/>
            <a:ext cx="3863111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&gt; 80 pontos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4601342" y="3970782"/>
            <a:ext cx="3863111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Ficam fora do apetite a risco institucional — são classificados como Alto ou Extremo, com tratamento e análise prioritária pelo CGIRC.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TIPOLOGIA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388849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Categorias de Riscos Institucionais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11480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857456" y="1617743"/>
            <a:ext cx="671105" cy="514421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20" descr="/home/claude/risco_pptx/icons/icon_operacion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364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0"/>
          <p:cNvSpPr/>
          <p:nvPr/>
        </p:nvSpPr>
        <p:spPr>
          <a:xfrm>
            <a:off x="53492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563182" y="2805304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Falhas, deficiência ou inadequação de processos internos, pessoas, infraestrutura e sistemas.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2105818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2551793" y="1617743"/>
            <a:ext cx="671105" cy="514421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20" descr="/home/claude/risco_pptx/icons/icon_leg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7701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/>
          <p:nvPr/>
        </p:nvSpPr>
        <p:spPr>
          <a:xfrm>
            <a:off x="2229262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2257520" y="2850691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Alterações legislativas ou normativas que podem comprometer as atividades da UFSCar.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3800155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0"/>
          <p:cNvSpPr/>
          <p:nvPr/>
        </p:nvSpPr>
        <p:spPr>
          <a:xfrm>
            <a:off x="4246131" y="1617743"/>
            <a:ext cx="671105" cy="514421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20" descr="/home/claude/risco_pptx/icons/icon_financeir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2038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/>
          <p:nvPr/>
        </p:nvSpPr>
        <p:spPr>
          <a:xfrm>
            <a:off x="3923599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 / Orçamentário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/>
          <p:nvPr/>
        </p:nvSpPr>
        <p:spPr>
          <a:xfrm>
            <a:off x="3928027" y="2894228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Insuficiência de recursos orçamentários e financeiros, ou falhas na própria execução orçamentária.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0"/>
          <p:cNvSpPr/>
          <p:nvPr/>
        </p:nvSpPr>
        <p:spPr>
          <a:xfrm>
            <a:off x="5494492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0"/>
          <p:cNvSpPr/>
          <p:nvPr/>
        </p:nvSpPr>
        <p:spPr>
          <a:xfrm>
            <a:off x="5940468" y="1617743"/>
            <a:ext cx="671105" cy="514421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20" descr="/home/claude/risco_pptx/icons/icon_integridad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6376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0"/>
          <p:cNvSpPr/>
          <p:nvPr/>
        </p:nvSpPr>
        <p:spPr>
          <a:xfrm>
            <a:off x="5617937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0"/>
          <p:cNvSpPr/>
          <p:nvPr/>
        </p:nvSpPr>
        <p:spPr>
          <a:xfrm>
            <a:off x="5646194" y="2894228"/>
            <a:ext cx="1307311" cy="92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Corrupção, fraudes, irregularidades e/ou desvios éticos e de conduta.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/>
          <p:nvPr/>
        </p:nvSpPr>
        <p:spPr>
          <a:xfrm>
            <a:off x="7188830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"/>
          <p:cNvSpPr/>
          <p:nvPr/>
        </p:nvSpPr>
        <p:spPr>
          <a:xfrm>
            <a:off x="7634806" y="1617743"/>
            <a:ext cx="671105" cy="514421"/>
          </a:xfrm>
          <a:prstGeom prst="ellipse">
            <a:avLst/>
          </a:prstGeom>
          <a:solidFill>
            <a:srgbClr val="AAB9C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0" descr="/home/claude/risco_pptx/icons/icon_reputaca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0713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0"/>
          <p:cNvSpPr/>
          <p:nvPr/>
        </p:nvSpPr>
        <p:spPr>
          <a:xfrm>
            <a:off x="731227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Reputação / Imagem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7340532" y="2986330"/>
            <a:ext cx="1307312" cy="903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Perda de confiança da sociedade, de parceiros ou de fornecedores na missão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"/>
          <p:cNvSpPr/>
          <p:nvPr/>
        </p:nvSpPr>
        <p:spPr>
          <a:xfrm>
            <a:off x="411480" y="4491990"/>
            <a:ext cx="8320811" cy="240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Neste ciclo (2026</a:t>
            </a:r>
            <a:r>
              <a:rPr lang="pt-BR" sz="11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), nenhum risco foi classificado na categoria Reputação/Imagem </a:t>
            </a: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recomenda-se monitoramento contínuo dessa tipologia.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PROCESSO DE GESTÃO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1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Um Ciclo Contínuo em Quatro Etapas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1"/>
          <p:cNvSpPr/>
          <p:nvPr/>
        </p:nvSpPr>
        <p:spPr>
          <a:xfrm>
            <a:off x="411480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1"/>
          <p:cNvSpPr/>
          <p:nvPr/>
        </p:nvSpPr>
        <p:spPr>
          <a:xfrm>
            <a:off x="603504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1"/>
          <p:cNvSpPr/>
          <p:nvPr/>
        </p:nvSpPr>
        <p:spPr>
          <a:xfrm>
            <a:off x="603504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1"/>
          <p:cNvSpPr/>
          <p:nvPr/>
        </p:nvSpPr>
        <p:spPr>
          <a:xfrm>
            <a:off x="1548708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21" descr="/home/claude/risco_pptx/icons/icon_etapa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3510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1"/>
          <p:cNvSpPr/>
          <p:nvPr/>
        </p:nvSpPr>
        <p:spPr>
          <a:xfrm>
            <a:off x="603504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Identificação e Registro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603504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orienta as UORGs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com base no SIORG,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mapear riscos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causas, consequências, probabilidades e controles existentes.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03088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1"/>
          <p:cNvSpPr/>
          <p:nvPr/>
        </p:nvSpPr>
        <p:spPr>
          <a:xfrm>
            <a:off x="2577408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1"/>
          <p:cNvSpPr/>
          <p:nvPr/>
        </p:nvSpPr>
        <p:spPr>
          <a:xfrm>
            <a:off x="2769432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1"/>
          <p:cNvSpPr/>
          <p:nvPr/>
        </p:nvSpPr>
        <p:spPr>
          <a:xfrm>
            <a:off x="2769432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1"/>
          <p:cNvSpPr/>
          <p:nvPr/>
        </p:nvSpPr>
        <p:spPr>
          <a:xfrm>
            <a:off x="3714636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21" descr="/home/claude/risco_pptx/icons/icon_etapa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9439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1"/>
          <p:cNvSpPr/>
          <p:nvPr/>
        </p:nvSpPr>
        <p:spPr>
          <a:xfrm>
            <a:off x="2769432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Consolidação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1"/>
          <p:cNvSpPr/>
          <p:nvPr/>
        </p:nvSpPr>
        <p:spPr>
          <a:xfrm>
            <a:off x="2769432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dados encaminhados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pelas unidades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são consolidados, formando o inventário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institucional de riscos.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9016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/>
          <p:nvPr/>
        </p:nvSpPr>
        <p:spPr>
          <a:xfrm>
            <a:off x="4743336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4935360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4935360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5880563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21" descr="/home/claude/risco_pptx/icons/icon_etapa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5367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1"/>
          <p:cNvSpPr/>
          <p:nvPr/>
        </p:nvSpPr>
        <p:spPr>
          <a:xfrm>
            <a:off x="4935360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Análise e Priorização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/>
          <p:nvPr/>
        </p:nvSpPr>
        <p:spPr>
          <a:xfrm>
            <a:off x="4935360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são classificados pela Matriz GUT, priorizando os que superam 80 pontos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fora do apetite a risco.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4943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1"/>
          <p:cNvSpPr/>
          <p:nvPr/>
        </p:nvSpPr>
        <p:spPr>
          <a:xfrm>
            <a:off x="6909263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7101287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/>
          <p:nvPr/>
        </p:nvSpPr>
        <p:spPr>
          <a:xfrm>
            <a:off x="7101287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1"/>
          <p:cNvSpPr/>
          <p:nvPr/>
        </p:nvSpPr>
        <p:spPr>
          <a:xfrm>
            <a:off x="8046491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21" descr="/home/claude/risco_pptx/icons/icon_etapa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61295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1"/>
          <p:cNvSpPr/>
          <p:nvPr/>
        </p:nvSpPr>
        <p:spPr>
          <a:xfrm>
            <a:off x="7101287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e Comunicação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1"/>
          <p:cNvSpPr/>
          <p:nvPr/>
        </p:nvSpPr>
        <p:spPr>
          <a:xfrm>
            <a:off x="7101287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monitora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continuamente; 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 delibera sobre tratamento e aperfeiçoamento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dos controles.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1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1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ESTRATÉGIAS DE TRATAMENTO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2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Quatro formas de  “tratar” um Risco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2"/>
          <p:cNvSpPr/>
          <p:nvPr/>
        </p:nvSpPr>
        <p:spPr>
          <a:xfrm>
            <a:off x="411480" y="1268730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/>
          <p:nvPr/>
        </p:nvSpPr>
        <p:spPr>
          <a:xfrm>
            <a:off x="630936" y="1757363"/>
            <a:ext cx="582930" cy="582930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22" descr="/home/claude/risco_pptx/icons/icon_mitiga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327" y="1914754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2"/>
          <p:cNvSpPr/>
          <p:nvPr/>
        </p:nvSpPr>
        <p:spPr>
          <a:xfrm>
            <a:off x="1337310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Mitigar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2"/>
          <p:cNvSpPr/>
          <p:nvPr/>
        </p:nvSpPr>
        <p:spPr>
          <a:xfrm>
            <a:off x="1337310" y="1612138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Reduzir a probabilidade de ocorrência ou os impactos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por meio de controles internos, padronização, capacitação e modernização tecnológica. Estratégia predominante na Administração Pública.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2"/>
          <p:cNvSpPr/>
          <p:nvPr/>
        </p:nvSpPr>
        <p:spPr>
          <a:xfrm>
            <a:off x="4674756" y="1268730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2"/>
          <p:cNvSpPr/>
          <p:nvPr/>
        </p:nvSpPr>
        <p:spPr>
          <a:xfrm>
            <a:off x="4894212" y="1757363"/>
            <a:ext cx="582930" cy="58293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22" descr="/home/claude/risco_pptx/icons/icon_evita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1602" y="1914754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2"/>
          <p:cNvSpPr/>
          <p:nvPr/>
        </p:nvSpPr>
        <p:spPr>
          <a:xfrm>
            <a:off x="5600586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Evitar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2"/>
          <p:cNvSpPr/>
          <p:nvPr/>
        </p:nvSpPr>
        <p:spPr>
          <a:xfrm>
            <a:off x="5587098" y="1668209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Eliminar a atividade ou condição que origina o risco quando os impactos são inaceitáveis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 Aplicada a riscos de integridade, descumprimento legal, segurança e LGPD — pressupõe deliberação do CGIRC.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2"/>
          <p:cNvSpPr/>
          <p:nvPr/>
        </p:nvSpPr>
        <p:spPr>
          <a:xfrm>
            <a:off x="411480" y="3034665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/>
          <p:nvPr/>
        </p:nvSpPr>
        <p:spPr>
          <a:xfrm>
            <a:off x="630936" y="3523298"/>
            <a:ext cx="582930" cy="58293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" name="Google Shape;300;p22" descr="/home/claude/risco_pptx/icons/icon_compartilhar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327" y="3680689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2"/>
          <p:cNvSpPr/>
          <p:nvPr/>
        </p:nvSpPr>
        <p:spPr>
          <a:xfrm>
            <a:off x="1337310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Compartilhar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/>
          <p:nvPr/>
        </p:nvSpPr>
        <p:spPr>
          <a:xfrm>
            <a:off x="1337310" y="3403282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Transferir ou distribuir parcialmente os efeitos do risco a terceiros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contratos, seguros, convênios ou infraestrutura compartilhada — mantendo a responsabilidade final da UFSCar.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4674756" y="3034665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2"/>
          <p:cNvSpPr/>
          <p:nvPr/>
        </p:nvSpPr>
        <p:spPr>
          <a:xfrm>
            <a:off x="4894212" y="3523298"/>
            <a:ext cx="582930" cy="58293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22" descr="/home/claude/risco_pptx/icons/icon_aceitar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1602" y="3680689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2"/>
          <p:cNvSpPr/>
          <p:nvPr/>
        </p:nvSpPr>
        <p:spPr>
          <a:xfrm>
            <a:off x="5600586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Aceitar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2"/>
          <p:cNvSpPr/>
          <p:nvPr/>
        </p:nvSpPr>
        <p:spPr>
          <a:xfrm>
            <a:off x="5600586" y="3384423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Reconhecer formalmente o risco e mantê-lo sob monitoramento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sem ação adicional, quando o custo do tratamento supera o benefício ou há restrições legais/orçamentárias.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2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2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3"/>
          <p:cNvSpPr/>
          <p:nvPr/>
        </p:nvSpPr>
        <p:spPr>
          <a:xfrm>
            <a:off x="4008044" y="3117850"/>
            <a:ext cx="4862906" cy="804926"/>
          </a:xfrm>
          <a:prstGeom prst="roundRect">
            <a:avLst>
              <a:gd name="adj" fmla="val 16667"/>
            </a:avLst>
          </a:prstGeom>
          <a:solidFill>
            <a:srgbClr val="DDEAF6"/>
          </a:solidFill>
          <a:ln w="127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03 — PANORAMA DO MAPEAMENTO 2026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3"/>
          <p:cNvSpPr/>
          <p:nvPr/>
        </p:nvSpPr>
        <p:spPr>
          <a:xfrm>
            <a:off x="1211580" y="5318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867 </a:t>
            </a: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Riscos Mapeados em </a:t>
            </a:r>
            <a:r>
              <a:rPr lang="pt-BR" sz="2400" b="1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 Macrounidades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/>
          <p:nvPr/>
        </p:nvSpPr>
        <p:spPr>
          <a:xfrm>
            <a:off x="411480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3"/>
          <p:cNvSpPr/>
          <p:nvPr/>
        </p:nvSpPr>
        <p:spPr>
          <a:xfrm>
            <a:off x="603504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23" descr="/home/claude/risco_pptx/icons/icon_building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374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3"/>
          <p:cNvSpPr/>
          <p:nvPr/>
        </p:nvSpPr>
        <p:spPr>
          <a:xfrm>
            <a:off x="1165860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3"/>
          <p:cNvSpPr/>
          <p:nvPr/>
        </p:nvSpPr>
        <p:spPr>
          <a:xfrm>
            <a:off x="603504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Macrounidades administrativas mapeadas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3"/>
          <p:cNvSpPr/>
          <p:nvPr/>
        </p:nvSpPr>
        <p:spPr>
          <a:xfrm>
            <a:off x="3253664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3"/>
          <p:cNvSpPr/>
          <p:nvPr/>
        </p:nvSpPr>
        <p:spPr>
          <a:xfrm>
            <a:off x="3445688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23" descr="/home/claude/risco_pptx/icons/icon_met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8557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3"/>
          <p:cNvSpPr/>
          <p:nvPr/>
        </p:nvSpPr>
        <p:spPr>
          <a:xfrm>
            <a:off x="4008044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100%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3"/>
          <p:cNvSpPr/>
          <p:nvPr/>
        </p:nvSpPr>
        <p:spPr>
          <a:xfrm>
            <a:off x="3445688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Taxa de participação (32 de 32 UORGs)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6095848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6287872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p23" descr="/home/claude/risco_pptx/icons/icon_list_whit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0742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3"/>
          <p:cNvSpPr/>
          <p:nvPr/>
        </p:nvSpPr>
        <p:spPr>
          <a:xfrm>
            <a:off x="6850228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867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3"/>
          <p:cNvSpPr/>
          <p:nvPr/>
        </p:nvSpPr>
        <p:spPr>
          <a:xfrm>
            <a:off x="6287872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no ciclo de 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3" name="Google Shape;33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1480" y="2297430"/>
            <a:ext cx="349758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3"/>
          <p:cNvSpPr/>
          <p:nvPr/>
        </p:nvSpPr>
        <p:spPr>
          <a:xfrm>
            <a:off x="4149090" y="2441448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3"/>
          <p:cNvSpPr/>
          <p:nvPr/>
        </p:nvSpPr>
        <p:spPr>
          <a:xfrm>
            <a:off x="4437126" y="2400300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Baixo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3"/>
          <p:cNvSpPr/>
          <p:nvPr/>
        </p:nvSpPr>
        <p:spPr>
          <a:xfrm>
            <a:off x="5795010" y="240030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254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3"/>
          <p:cNvSpPr/>
          <p:nvPr/>
        </p:nvSpPr>
        <p:spPr>
          <a:xfrm>
            <a:off x="7943621" y="2400300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DA271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5DA271"/>
                </a:solidFill>
                <a:latin typeface="Calibri"/>
                <a:ea typeface="Calibri"/>
                <a:cs typeface="Calibri"/>
                <a:sym typeface="Calibri"/>
              </a:rPr>
              <a:t>29,3%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3"/>
          <p:cNvSpPr/>
          <p:nvPr/>
        </p:nvSpPr>
        <p:spPr>
          <a:xfrm>
            <a:off x="4149090" y="2839212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E8B65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4437126" y="279806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Médio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5795010" y="279806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417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3"/>
          <p:cNvSpPr/>
          <p:nvPr/>
        </p:nvSpPr>
        <p:spPr>
          <a:xfrm>
            <a:off x="7943621" y="2798064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E8B654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E8B654"/>
                </a:solidFill>
                <a:latin typeface="Calibri"/>
                <a:ea typeface="Calibri"/>
                <a:cs typeface="Calibri"/>
                <a:sym typeface="Calibri"/>
              </a:rPr>
              <a:t>48,1%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4149090" y="3236976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E27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4437126" y="3195828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Alto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5862676" y="316992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65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3"/>
          <p:cNvSpPr/>
          <p:nvPr/>
        </p:nvSpPr>
        <p:spPr>
          <a:xfrm>
            <a:off x="7943621" y="3195828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E2784F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E2784F"/>
                </a:solidFill>
                <a:latin typeface="Calibri"/>
                <a:ea typeface="Calibri"/>
                <a:cs typeface="Calibri"/>
                <a:sym typeface="Calibri"/>
              </a:rPr>
              <a:t>7,5%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3"/>
          <p:cNvSpPr/>
          <p:nvPr/>
        </p:nvSpPr>
        <p:spPr>
          <a:xfrm>
            <a:off x="4149090" y="3634740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3"/>
          <p:cNvSpPr/>
          <p:nvPr/>
        </p:nvSpPr>
        <p:spPr>
          <a:xfrm>
            <a:off x="4437126" y="3593592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Extremo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5795010" y="3593592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131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3"/>
          <p:cNvSpPr/>
          <p:nvPr/>
        </p:nvSpPr>
        <p:spPr>
          <a:xfrm>
            <a:off x="7943621" y="3593592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15,1%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4149090" y="4080510"/>
            <a:ext cx="4583201" cy="630936"/>
          </a:xfrm>
          <a:prstGeom prst="roundRect">
            <a:avLst>
              <a:gd name="adj" fmla="val 8696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3"/>
          <p:cNvSpPr/>
          <p:nvPr/>
        </p:nvSpPr>
        <p:spPr>
          <a:xfrm>
            <a:off x="4341114" y="4080510"/>
            <a:ext cx="4199153" cy="6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196 riscos (22,6%) </a:t>
            </a:r>
            <a:r>
              <a:rPr lang="pt-BR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classificados como Altos/Extremos exigem tratamento prioritário e comunicação formal ao CGIRC.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3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2713</Words>
  <Application>Microsoft Office PowerPoint</Application>
  <PresentationFormat>Apresentação na tela (16:9)</PresentationFormat>
  <Paragraphs>323</Paragraphs>
  <Slides>18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Simple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Felizardo - Feliz Delgado</cp:lastModifiedBy>
  <cp:revision>4</cp:revision>
  <dcterms:modified xsi:type="dcterms:W3CDTF">2026-09-02T17:43:59Z</dcterms:modified>
</cp:coreProperties>
</file>